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0" r:id="rId5"/>
    <p:sldId id="261" r:id="rId6"/>
    <p:sldId id="273" r:id="rId7"/>
    <p:sldId id="275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9" r:id="rId16"/>
    <p:sldId id="28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36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92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350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620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993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8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01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781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95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21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94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019AD-082E-4FAB-86A4-B3CCAB2145B9}" type="datetimeFigureOut">
              <a:rPr lang="cs-CZ" smtClean="0"/>
              <a:t>09.03.2021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F73FE-D864-4B82-A68E-EF83A790ED7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289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09893"/>
          </a:xfrm>
        </p:spPr>
        <p:txBody>
          <a:bodyPr>
            <a:normAutofit/>
          </a:bodyPr>
          <a:lstStyle/>
          <a:p>
            <a:r>
              <a:rPr lang="cs-CZ" dirty="0"/>
              <a:t>Zvětrávání</a:t>
            </a:r>
            <a:br>
              <a:rPr lang="cs-CZ" dirty="0"/>
            </a:br>
            <a:r>
              <a:rPr lang="cs-CZ" sz="4400" dirty="0"/>
              <a:t>rozpad hornin a nerostů za působení změn teplot, mrazu, vody, větru a organismů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7034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330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58544-F861-4340-AA33-BA95DEB5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STALAKTIT		STALAGMIT		STALAGNÁT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7630D21-125C-45C8-A3D3-DCDE0BC2A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69" y="2341930"/>
            <a:ext cx="3645031" cy="2804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41B26B-D94F-4B8A-9213-EDA41DDDE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945"/>
          <a:stretch/>
        </p:blipFill>
        <p:spPr>
          <a:xfrm>
            <a:off x="4506012" y="1423591"/>
            <a:ext cx="2865993" cy="4729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F7922E-0A3C-450A-A48E-AFA728180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312" y="1423591"/>
            <a:ext cx="3619463" cy="48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71138-70C8-4090-862C-391D87D3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Kamenitá poušť- Izrael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9C0F62A-4B37-4B30-93A6-093128484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708"/>
          <a:stretch/>
        </p:blipFill>
        <p:spPr>
          <a:xfrm>
            <a:off x="2873162" y="1969254"/>
            <a:ext cx="5884339" cy="38093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FA6DD3-BDB8-4FD6-AE59-159BBEF2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038" y="192159"/>
            <a:ext cx="3134363" cy="47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8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43420-DC6D-42C0-A1E6-AB34D3C2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Kamenné moře- Šumava, Krkonoše, Holý vrch Děčín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CF24A10-9CC0-4181-89DF-02958F3CE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00" y="1301882"/>
            <a:ext cx="4454312" cy="33364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8AC241-2B3E-4A48-961B-BD643B80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940" y="4146323"/>
            <a:ext cx="4286250" cy="2857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CD60DB-C898-4DFB-AB5E-75E31BA6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646" y="1351685"/>
            <a:ext cx="5452082" cy="362563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BAE8ECB-C45B-4018-9917-52D94BF91977}"/>
              </a:ext>
            </a:extLst>
          </p:cNvPr>
          <p:cNvSpPr/>
          <p:nvPr/>
        </p:nvSpPr>
        <p:spPr>
          <a:xfrm>
            <a:off x="8352148" y="5316718"/>
            <a:ext cx="3271101" cy="1282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Rozložení skal na kopcích</a:t>
            </a:r>
          </a:p>
          <a:p>
            <a:pPr algn="ctr"/>
            <a:r>
              <a:rPr lang="cs-CZ" dirty="0"/>
              <a:t>Balvany směrem dolů vlivem gravitace</a:t>
            </a:r>
          </a:p>
        </p:txBody>
      </p:sp>
      <p:pic>
        <p:nvPicPr>
          <p:cNvPr id="9" name="Grafický objekt 8" descr="Hlava s ozubenými koly">
            <a:extLst>
              <a:ext uri="{FF2B5EF4-FFF2-40B4-BE49-F238E27FC236}">
                <a16:creationId xmlns:a16="http://schemas.microsoft.com/office/drawing/2014/main" id="{16DF48EA-1317-420E-8188-D5A0D4A45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5179" y="5117873"/>
            <a:ext cx="914400" cy="9144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6B30748-D361-49B4-B06B-F88D96B98C5C}"/>
              </a:ext>
            </a:extLst>
          </p:cNvPr>
          <p:cNvSpPr/>
          <p:nvPr/>
        </p:nvSpPr>
        <p:spPr>
          <a:xfrm>
            <a:off x="763571" y="5316718"/>
            <a:ext cx="2083324" cy="82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Mechanické zvětrávání</a:t>
            </a:r>
          </a:p>
        </p:txBody>
      </p:sp>
    </p:spTree>
    <p:extLst>
      <p:ext uri="{BB962C8B-B14F-4D97-AF65-F5344CB8AC3E}">
        <p14:creationId xmlns:p14="http://schemas.microsoft.com/office/powerpoint/2010/main" val="37024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1CA78-704D-429C-8481-C83607E3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Nejodolnější nerost při zvětrávání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7489FC0-8CEF-4D3B-AC50-C36AECAC7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535" y="2940824"/>
            <a:ext cx="4151574" cy="373116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103A9DD-84CA-4462-A836-19737380D65B}"/>
              </a:ext>
            </a:extLst>
          </p:cNvPr>
          <p:cNvSpPr/>
          <p:nvPr/>
        </p:nvSpPr>
        <p:spPr>
          <a:xfrm>
            <a:off x="4534293" y="1941922"/>
            <a:ext cx="2639505" cy="82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KŘEMEN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D6D608-8CBA-48AF-9E94-32B0B39B2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920" y="3005442"/>
            <a:ext cx="4630280" cy="34682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AA11C2-ED80-44EE-9428-81E6B34F3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590" y="3633760"/>
            <a:ext cx="3791444" cy="283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2F06B-671B-441F-B58B-23C02F01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ZVĚTRÁVÁNÍ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6962CB-3C3D-4E9D-8F36-2829F8964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PŮD</a:t>
            </a:r>
          </a:p>
          <a:p>
            <a:endParaRPr lang="cs-CZ" dirty="0"/>
          </a:p>
          <a:p>
            <a:r>
              <a:rPr lang="cs-CZ" dirty="0"/>
              <a:t>ŽIVINY DO PŮDY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365C4C-D081-46F3-9467-F0C5C761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08" y="1252586"/>
            <a:ext cx="5271014" cy="29517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C984D6-CC6C-487B-AB9B-68E53295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6" y="3425568"/>
            <a:ext cx="6644028" cy="3332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16F864-EA97-4BBC-B815-ECB23A275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205" y="4614937"/>
            <a:ext cx="3670217" cy="214312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B3675D4-22DE-412A-931D-7521A56CBA4A}"/>
              </a:ext>
            </a:extLst>
          </p:cNvPr>
          <p:cNvSpPr/>
          <p:nvPr/>
        </p:nvSpPr>
        <p:spPr>
          <a:xfrm>
            <a:off x="7889205" y="4614937"/>
            <a:ext cx="1386770" cy="476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KAOLIN</a:t>
            </a:r>
          </a:p>
        </p:txBody>
      </p:sp>
    </p:spTree>
    <p:extLst>
      <p:ext uri="{BB962C8B-B14F-4D97-AF65-F5344CB8AC3E}">
        <p14:creationId xmlns:p14="http://schemas.microsoft.com/office/powerpoint/2010/main" val="2119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0BFBE-DE1A-4E02-8319-DD8DF438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- kontrola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66A8FB-12D5-4C03-9A26-C7C6E96E4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552"/>
            <a:ext cx="10515600" cy="4600411"/>
          </a:xfrm>
        </p:spPr>
        <p:txBody>
          <a:bodyPr>
            <a:normAutofit/>
          </a:bodyPr>
          <a:lstStyle/>
          <a:p>
            <a:r>
              <a:rPr lang="cs-CZ" dirty="0"/>
              <a:t>Krasové jeskyně v ČR: Koněpruské, Punkevní, Boskovské jeskyně</a:t>
            </a:r>
          </a:p>
          <a:p>
            <a:endParaRPr lang="cs-CZ" dirty="0"/>
          </a:p>
          <a:p>
            <a:pPr lvl="1"/>
            <a:r>
              <a:rPr lang="cs-CZ" dirty="0"/>
              <a:t>Stalaktit: krápník rostoucí směrem dolů</a:t>
            </a:r>
          </a:p>
          <a:p>
            <a:pPr lvl="1"/>
            <a:r>
              <a:rPr lang="cs-CZ" dirty="0"/>
              <a:t>Stalagmit: krápník rostoucí směrem nahoru</a:t>
            </a:r>
          </a:p>
          <a:p>
            <a:pPr lvl="1"/>
            <a:r>
              <a:rPr lang="cs-CZ" dirty="0"/>
              <a:t>Stalagnát: spojený krápník</a:t>
            </a:r>
          </a:p>
          <a:p>
            <a:pPr lvl="1"/>
            <a:endParaRPr lang="cs-CZ" dirty="0"/>
          </a:p>
          <a:p>
            <a:pPr marL="0" lvl="1"/>
            <a:r>
              <a:rPr lang="cs-CZ" dirty="0"/>
              <a:t>Existují kamenné pouště? Pokud ano, kde? Ano, Judská poušť - Izrael</a:t>
            </a:r>
          </a:p>
          <a:p>
            <a:pPr marL="0" lvl="1"/>
            <a:r>
              <a:rPr lang="cs-CZ" dirty="0"/>
              <a:t>Jak vzniká kamenné moře? Rozpadem skal na kopcích, Šumava, Krkonoše</a:t>
            </a:r>
          </a:p>
          <a:p>
            <a:pPr marL="0" lvl="1"/>
            <a:r>
              <a:rPr lang="cs-CZ" dirty="0"/>
              <a:t>Který nerost je nejodolnější zvětrávání? Křemen</a:t>
            </a:r>
          </a:p>
          <a:p>
            <a:pPr marL="0" lvl="1"/>
            <a:r>
              <a:rPr lang="cs-CZ" dirty="0"/>
              <a:t>Dva významy zvětrávání: vznik půd, vznik suroviny – kaolinu (porcelán), živiny v půdě</a:t>
            </a:r>
          </a:p>
          <a:p>
            <a:pPr marL="0" lvl="1"/>
            <a:endParaRPr lang="cs-CZ" dirty="0"/>
          </a:p>
          <a:p>
            <a:pPr marL="0" lvl="1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448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194BB-DB98-46A5-958D-6C20098C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226"/>
          </a:xfrm>
        </p:spPr>
        <p:txBody>
          <a:bodyPr/>
          <a:lstStyle/>
          <a:p>
            <a:r>
              <a:rPr lang="cs-CZ" dirty="0"/>
              <a:t>PÍSEMNÉ OPAKOVÁNÍ    10- 15 min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1D11E0-BDDB-4977-BAAA-821A20851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1" y="1395167"/>
            <a:ext cx="11632677" cy="478179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				B				C</a:t>
            </a:r>
          </a:p>
          <a:p>
            <a:r>
              <a:rPr lang="cs-CZ" sz="2000" dirty="0"/>
              <a:t>1</a:t>
            </a:r>
            <a:r>
              <a:rPr lang="cs-CZ" dirty="0"/>
              <a:t>.</a:t>
            </a:r>
            <a:r>
              <a:rPr lang="cs-CZ" sz="1800" dirty="0"/>
              <a:t>TŘI POHYBY LIT. DESEK		1. RICHTEROVA STUPNICE (3)		1. PROJEVY SOPEČNÉ ČINNOSTI (3)</a:t>
            </a:r>
          </a:p>
          <a:p>
            <a:r>
              <a:rPr lang="cs-CZ" sz="1800" dirty="0"/>
              <a:t>2. PROJEVY ZEMĚTŘESENÍ(3)	2. POPIS SOPKY (3)			2. ZEMĚTŘESENÍ A 	ARCHITEKTURA (3) 	</a:t>
            </a:r>
          </a:p>
          <a:p>
            <a:r>
              <a:rPr lang="cs-CZ" sz="1800" dirty="0"/>
              <a:t>3. TSUNAMI (3)			3. VZNIK OCEÁNSKÝCH HŘBETŮ A 	3. OHNIVÝ KRUH (3)				                    	   PÁSEMNÝCH POHOŘÍ?</a:t>
            </a:r>
          </a:p>
          <a:p>
            <a:r>
              <a:rPr lang="cs-CZ" sz="1800" dirty="0"/>
              <a:t>4. HYPOCETRUM			4. SEIZMOGRAF			4. EPICENTRUM</a:t>
            </a:r>
          </a:p>
          <a:p>
            <a:r>
              <a:rPr lang="cs-CZ" sz="1800" dirty="0"/>
              <a:t>5.Pyroklastický proud		5. Bahnotok			5. Polštářová láva</a:t>
            </a:r>
          </a:p>
          <a:p>
            <a:r>
              <a:rPr lang="cs-CZ" sz="1800" dirty="0"/>
              <a:t>6. láva				6. magma			6. magnitudo</a:t>
            </a:r>
          </a:p>
          <a:p>
            <a:r>
              <a:rPr lang="cs-CZ" sz="1800" dirty="0"/>
              <a:t>7. tři názvy sopek+ místa		7. tři názvy sopek	+ místa		7. tři názvy sopek + místa</a:t>
            </a:r>
          </a:p>
          <a:p>
            <a:pPr marL="457200" lvl="1" indent="0">
              <a:buNone/>
            </a:pPr>
            <a:r>
              <a:rPr lang="cs-CZ" sz="1400" dirty="0"/>
              <a:t>                                                                                                                                                                                                </a:t>
            </a:r>
          </a:p>
          <a:p>
            <a:pPr marL="1828800" lvl="4" indent="0">
              <a:buNone/>
            </a:pPr>
            <a:endParaRPr lang="cs-CZ" sz="800" dirty="0"/>
          </a:p>
          <a:p>
            <a:r>
              <a:rPr lang="cs-CZ" sz="2000" dirty="0"/>
              <a:t>Doplňující:</a:t>
            </a:r>
            <a:r>
              <a:rPr lang="cs-CZ" dirty="0"/>
              <a:t> </a:t>
            </a:r>
            <a:r>
              <a:rPr lang="cs-CZ" sz="2400" dirty="0"/>
              <a:t>gejzír, nejaktivnější sopka, sopečná činnost v ČR, zemětřesení v ČR, druhy sopek, </a:t>
            </a:r>
            <a:r>
              <a:rPr lang="cs-CZ" sz="2400" dirty="0" err="1"/>
              <a:t>radioteleskop</a:t>
            </a:r>
            <a:r>
              <a:rPr lang="cs-CZ" dirty="0" err="1"/>
              <a:t>,</a:t>
            </a:r>
            <a:r>
              <a:rPr lang="cs-CZ" sz="2400" dirty="0" err="1"/>
              <a:t>užitek</a:t>
            </a:r>
            <a:r>
              <a:rPr lang="cs-CZ" sz="2400" dirty="0"/>
              <a:t> sopek   (+ 1bod)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59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412259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Eroze                                       Denudace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71787"/>
            <a:ext cx="5314950" cy="398621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7099" y="356321"/>
            <a:ext cx="3689350" cy="50309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CD422C-C078-45D4-B809-E7269A81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275" y="2202945"/>
            <a:ext cx="4778753" cy="318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3890" y="365125"/>
            <a:ext cx="1044991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1. Fyzikální zvětrávání (mechanické)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Dochází k rozpadu </a:t>
            </a:r>
            <a:r>
              <a:rPr lang="cs-CZ" dirty="0"/>
              <a:t>hornin, ale ne ke změně chemického složení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4" y="2409370"/>
            <a:ext cx="3761921" cy="42680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" y="2409370"/>
            <a:ext cx="4756658" cy="35242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763" y="3573007"/>
            <a:ext cx="4246473" cy="318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2. </a:t>
            </a:r>
            <a:r>
              <a:rPr lang="cs-CZ" b="1" dirty="0"/>
              <a:t>Chemické</a:t>
            </a:r>
            <a:r>
              <a:rPr lang="cs-CZ" dirty="0"/>
              <a:t> </a:t>
            </a:r>
            <a:r>
              <a:rPr lang="cs-CZ" b="1" dirty="0"/>
              <a:t>zvětrávání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rozpadu hornin dochází </a:t>
            </a:r>
            <a:r>
              <a:rPr lang="cs-CZ" dirty="0">
                <a:solidFill>
                  <a:srgbClr val="FF0000"/>
                </a:solidFill>
              </a:rPr>
              <a:t>i k chemickým změnám</a:t>
            </a:r>
            <a:r>
              <a:rPr lang="cs-CZ" dirty="0"/>
              <a:t>, některé nerosty se rozloží a </a:t>
            </a:r>
            <a:r>
              <a:rPr lang="cs-CZ" dirty="0">
                <a:solidFill>
                  <a:srgbClr val="FF0000"/>
                </a:solidFill>
              </a:rPr>
              <a:t>vytvoří se nové nerosty</a:t>
            </a:r>
          </a:p>
          <a:p>
            <a:r>
              <a:rPr lang="cs-CZ" dirty="0">
                <a:solidFill>
                  <a:srgbClr val="FF0000"/>
                </a:solidFill>
              </a:rPr>
              <a:t>teplota, vlhkost, voda, oxid uhličitý</a:t>
            </a:r>
            <a:endParaRPr lang="cs-CZ" sz="2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551DDB-9B61-4BAB-AEF0-B15F0265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3820255" cy="28619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DB9215-E4F5-4753-972B-8EE740F4B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558" y="3429000"/>
            <a:ext cx="3087569" cy="20573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499C9F8-990C-4529-9194-95CFA59D1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80" y="4869062"/>
            <a:ext cx="2448724" cy="162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b="1" dirty="0"/>
              <a:t>3. Biologické</a:t>
            </a:r>
            <a:r>
              <a:rPr lang="cs-CZ" dirty="0"/>
              <a:t> </a:t>
            </a:r>
            <a:r>
              <a:rPr lang="cs-CZ" b="1" dirty="0"/>
              <a:t>zvětrávání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rozpad hornin za působení </a:t>
            </a:r>
            <a:r>
              <a:rPr lang="cs-CZ" sz="3200" dirty="0">
                <a:solidFill>
                  <a:srgbClr val="FF0000"/>
                </a:solidFill>
              </a:rPr>
              <a:t>organismů</a:t>
            </a:r>
          </a:p>
          <a:p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A51EFF-F0BC-4D03-B035-8DFF3A6E6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88651"/>
            <a:ext cx="4450994" cy="33071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26E30D-6392-4652-9C50-7D90D802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828" y="2454114"/>
            <a:ext cx="3614526" cy="27064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5D67E1-56C8-4D7B-9455-8E40AEDF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814" y="3982635"/>
            <a:ext cx="3614527" cy="27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BA2C3-D900-45E5-B757-2F4AEA9C92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Zemská přitažlivost – hybná síla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22DBD6-B479-4D0A-82E9-5ECBAF5A1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gravitace</a:t>
            </a:r>
          </a:p>
          <a:p>
            <a:endParaRPr lang="cs-CZ" dirty="0"/>
          </a:p>
          <a:p>
            <a:r>
              <a:rPr lang="cs-CZ" dirty="0"/>
              <a:t>Skalní řícení</a:t>
            </a:r>
          </a:p>
          <a:p>
            <a:r>
              <a:rPr lang="cs-CZ" dirty="0"/>
              <a:t>Sesuvy  podmáčených půd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C22BA7-6F17-472C-BB54-6D127CC3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458" y="1550816"/>
            <a:ext cx="5683918" cy="32002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EA1D4C6-8319-462B-A50F-3CB0A6FC3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212" y="4023890"/>
            <a:ext cx="4786361" cy="28718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86923F-DF53-4E96-AF93-A4F52649B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852" y="3893855"/>
            <a:ext cx="4247708" cy="28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0BFBE-DE1A-4E02-8319-DD8DF438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66A8FB-12D5-4C03-9A26-C7C6E96E4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552"/>
            <a:ext cx="10515600" cy="460041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Krasové jeskyně v ČR: ……………………………………….</a:t>
            </a:r>
          </a:p>
          <a:p>
            <a:pPr lvl="1"/>
            <a:r>
              <a:rPr lang="cs-CZ" dirty="0"/>
              <a:t>Stalaktit: </a:t>
            </a:r>
          </a:p>
          <a:p>
            <a:pPr lvl="1"/>
            <a:r>
              <a:rPr lang="cs-CZ" dirty="0"/>
              <a:t>Stalagmit:</a:t>
            </a:r>
          </a:p>
          <a:p>
            <a:pPr lvl="1"/>
            <a:r>
              <a:rPr lang="cs-CZ" dirty="0"/>
              <a:t>Stalagnát:</a:t>
            </a:r>
          </a:p>
          <a:p>
            <a:pPr lvl="1"/>
            <a:endParaRPr lang="cs-CZ" dirty="0"/>
          </a:p>
          <a:p>
            <a:pPr marL="0" lvl="1"/>
            <a:r>
              <a:rPr lang="cs-CZ" dirty="0"/>
              <a:t>Existují kamenné pouště? Pokud ano, kde?</a:t>
            </a:r>
          </a:p>
          <a:p>
            <a:pPr marL="0" lvl="1"/>
            <a:r>
              <a:rPr lang="cs-CZ" dirty="0"/>
              <a:t>Jak vzniká kamenné moře?</a:t>
            </a:r>
          </a:p>
          <a:p>
            <a:pPr marL="0" lvl="1"/>
            <a:r>
              <a:rPr lang="cs-CZ" dirty="0"/>
              <a:t>Který nerost je nejodolnější zvětrávání?</a:t>
            </a:r>
          </a:p>
          <a:p>
            <a:pPr marL="0" lvl="1"/>
            <a:r>
              <a:rPr lang="cs-CZ" dirty="0"/>
              <a:t>Dva významy zvětrávání:</a:t>
            </a:r>
          </a:p>
          <a:p>
            <a:pPr marL="0" lvl="1"/>
            <a:endParaRPr lang="cs-CZ" dirty="0"/>
          </a:p>
          <a:p>
            <a:pPr marL="0" lvl="1"/>
            <a:r>
              <a:rPr lang="cs-CZ" dirty="0">
                <a:solidFill>
                  <a:srgbClr val="FF0000"/>
                </a:solidFill>
              </a:rPr>
              <a:t>DÚ nezasílat, kontrola na další online hodině.</a:t>
            </a:r>
          </a:p>
          <a:p>
            <a:pPr marL="0" lvl="1"/>
            <a:endParaRPr lang="cs-CZ" dirty="0">
              <a:solidFill>
                <a:srgbClr val="FF0000"/>
              </a:solidFill>
            </a:endParaRPr>
          </a:p>
          <a:p>
            <a:pPr marL="0" lvl="1"/>
            <a:r>
              <a:rPr lang="cs-CZ" dirty="0">
                <a:solidFill>
                  <a:srgbClr val="FF0000"/>
                </a:solidFill>
              </a:rPr>
              <a:t>Písemné opakování 10. 3.- pohyby litosférických desek, zemětřesení, sopky</a:t>
            </a:r>
          </a:p>
          <a:p>
            <a:pPr marL="0"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2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73151-D0F2-4081-A2EF-1C57169B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Krasové jeskyně v ČR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0EDF258-8AD9-4C6B-99DE-92CD1E26A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329" y="1434690"/>
            <a:ext cx="8491342" cy="50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1486B-9278-43DD-8C5A-D00A9378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BOSKOVSKÉ, PUNKEVNÍ,KONĚPRUSKÉ JESKYNĚ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0BF467F-633D-420C-AF13-86D09ED71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94" y="1808675"/>
            <a:ext cx="11750212" cy="28344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B4309F-0DC3-4A48-8C6E-1CBD33EA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872" y="3242456"/>
            <a:ext cx="4845574" cy="3615544"/>
          </a:xfrm>
          <a:prstGeom prst="rect">
            <a:avLst/>
          </a:prstGeom>
        </p:spPr>
      </p:pic>
      <p:pic>
        <p:nvPicPr>
          <p:cNvPr id="1026" name="Picture 2" descr="Propast Macocha - Moravský kras">
            <a:extLst>
              <a:ext uri="{FF2B5EF4-FFF2-40B4-BE49-F238E27FC236}">
                <a16:creationId xmlns:a16="http://schemas.microsoft.com/office/drawing/2014/main" id="{8AB3F7AC-0E34-4C22-A84A-56706B35F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1" y="4299542"/>
            <a:ext cx="4082034" cy="25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489</Words>
  <Application>Microsoft Office PowerPoint</Application>
  <PresentationFormat>Širokoúhlá obrazovka</PresentationFormat>
  <Paragraphs>70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Zvětrávání rozpad hornin a nerostů za působení změn teplot, mrazu, vody, větru a organismů</vt:lpstr>
      <vt:lpstr>Eroze                                       Denudace</vt:lpstr>
      <vt:lpstr>1. Fyzikální zvětrávání (mechanické)</vt:lpstr>
      <vt:lpstr>2. Chemické zvětrávání</vt:lpstr>
      <vt:lpstr>3. Biologické zvětrávání</vt:lpstr>
      <vt:lpstr>Zemská přitažlivost – hybná síla</vt:lpstr>
      <vt:lpstr>DÚ z online hodiny </vt:lpstr>
      <vt:lpstr>Krasové jeskyně v ČR</vt:lpstr>
      <vt:lpstr>BOSKOVSKÉ, PUNKEVNÍ,KONĚPRUSKÉ JESKYNĚ</vt:lpstr>
      <vt:lpstr>STALAKTIT  STALAGMIT  STALAGNÁT</vt:lpstr>
      <vt:lpstr>Kamenitá poušť- Izrael</vt:lpstr>
      <vt:lpstr>Kamenné moře- Šumava, Krkonoše, Holý vrch Děčín</vt:lpstr>
      <vt:lpstr>Nejodolnější nerost při zvětrávání</vt:lpstr>
      <vt:lpstr>VÝZNAM ZVĚTRÁVÁNÍ</vt:lpstr>
      <vt:lpstr>DÚ - kontrola</vt:lpstr>
      <vt:lpstr>PÍSEMNÉ OPAKOVÁNÍ    10- 15 min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Zvětrávání</dc:title>
  <dc:creator>Dagmar Hegrová</dc:creator>
  <cp:lastModifiedBy>Dagmar Hegrová</cp:lastModifiedBy>
  <cp:revision>31</cp:revision>
  <dcterms:created xsi:type="dcterms:W3CDTF">2018-03-06T20:33:46Z</dcterms:created>
  <dcterms:modified xsi:type="dcterms:W3CDTF">2021-03-09T18:29:40Z</dcterms:modified>
</cp:coreProperties>
</file>